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59" r:id="rId4"/>
    <p:sldId id="307" r:id="rId5"/>
    <p:sldId id="263" r:id="rId6"/>
    <p:sldId id="271" r:id="rId7"/>
    <p:sldId id="295" r:id="rId8"/>
    <p:sldId id="304" r:id="rId9"/>
    <p:sldId id="305" r:id="rId10"/>
    <p:sldId id="297" r:id="rId11"/>
    <p:sldId id="301" r:id="rId12"/>
    <p:sldId id="300" r:id="rId13"/>
    <p:sldId id="29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1753" autoAdjust="0"/>
  </p:normalViewPr>
  <p:slideViewPr>
    <p:cSldViewPr snapToGrid="0">
      <p:cViewPr varScale="1">
        <p:scale>
          <a:sx n="54" d="100"/>
          <a:sy n="54" d="100"/>
        </p:scale>
        <p:origin x="1148" y="5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F47EB6B8-7515-4963-A01F-0B07A3769441}" type="datetime1">
              <a:rPr lang="ko-KR" altLang="en-US"/>
              <a:pPr lvl="0">
                <a:defRPr/>
              </a:pPr>
              <a:t>2023-05-03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4D7F648-85B7-475E-AA33-90C943718BE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7041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920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1425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0964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6476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1698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928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50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448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69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849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193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826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4D7F648-85B7-475E-AA33-90C943718BEE}" type="slidenum">
              <a:rPr lang="ko-KR" altLang="en-US" smtClean="0"/>
              <a:pPr lvl="0"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429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404C9C-BF7F-D7F1-DF3F-DBBE47DE39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8DCAF3-F641-4FDD-239D-78CB006D25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80DBA2-4ACF-1553-344A-887F17E1D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14DBBA-169B-E925-42E2-DB0DD8C01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96C9BF-2446-3072-7348-51D4FF61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1829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3EA391-242E-B1FD-2911-751D3BC65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CB9959-95CA-8882-F2AA-D755B4AEC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30E49D-9A69-F1BC-42D1-E9A52F73E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3C7227-1D91-ECD8-D384-B05B4786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25034D-26C9-31A4-DB74-ECABBA1E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597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9080BE-0923-E5FB-1D78-D2B15C601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E2312D-8112-E8B2-0B26-FD55E4E1D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E9F7B3-1630-64FD-3B49-CEF4C92D8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C810B-A0B5-A695-2F4B-DB37101B9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A079A8-2F32-D021-7967-7D877461A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44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90E58-2E9F-249C-E80D-096DE0171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7E81DC-0F90-3A39-E556-5820BF350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9368CD-458C-F9BB-47F7-993CD03B0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C483E-4BB9-EC2F-FE87-AD50CF48A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95254-F1DD-3747-9BF0-19C88581E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7044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BF301F-61FE-67C4-3C4D-2A19A983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720B71-63DA-8AD4-C3B2-2DBA645D0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262EF6-7DE0-8AE1-21C4-7B922EE10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5CA011-ECA8-6E00-AC86-A32C38816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81491D-1BBC-24FF-5F15-C5FD10D4B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703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86C54-C0B5-866D-5D55-F266F551A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D9F0C4-70C2-C109-85D4-91FCEF4A4E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4CFFF3-59C1-E4BF-95AB-9BD277A66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21D3CD-6FDE-D9B4-11D8-227FF7D77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053360-8E85-00E1-6AD6-0F5CB68DE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367AE8-BE60-372B-6CC3-A0625DCB7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2627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81336F-72D1-8FF4-052D-D7000DF49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7A3304-6911-1993-BCC2-B95914A99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426B75-2347-3AF4-7991-71945174C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E6101A-F9C9-EC22-D189-4DC9A5AAD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67B050-7873-F713-A56D-E984A90058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4AF468-EC3B-2B6F-C7FD-BCC9EE9C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A35E526-FE10-3C19-4834-E15D3D303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B90F0AC-A9F0-F0AE-6BDF-00F99D0C3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7035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1B8F2-B605-393A-0A9F-4729723DF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B1C6D1C-5EC6-E5FE-6229-3FEEC06F3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CDE327-8833-AF12-2C80-249C1CD9F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0B1BDD-3288-012B-E4D4-1439F2D62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0549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708CE6-8082-87D3-F97A-A62FD7F12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EA153D-2D57-278F-9FBE-652E4EEC9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FC1542-220D-03D7-04F3-25AC7F16D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3405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3CE64F-929B-22CF-783F-0162C9949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F3865C-AA2B-413A-D8A7-6A461098C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C1C617-AE2A-9A1E-5E19-0957A87804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0EF352-4771-A49F-ABF9-275132205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F071E9-BDDA-BCA9-C855-0AC348A7A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1BB27C-9348-94A7-FFF9-ED04E49A9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4225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7365CF-A238-27E6-2EFC-353375C62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385FEB6-DEA2-CAD3-016B-254C180764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538A93-9271-3526-9B69-B30BCB76B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857D99-766E-EE62-99A7-B86B74ED3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C94138-A4DF-6CAA-2DC7-80996C479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34A617-F7AA-C7A7-CC62-D9568B1D7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019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590D0FA-9CE7-DB8B-B27F-E872C15C3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6AA866-9B47-51EA-BF24-502309EE1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9F19F0-91D6-CE56-AB77-2DDAC8060B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69416-9133-4929-96DA-BFA061029BD1}" type="datetimeFigureOut">
              <a:rPr lang="ko-KR" altLang="en-US" smtClean="0"/>
              <a:t>2023-05-03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6492BC-2F98-F5D9-109B-7C524D6C34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835451-6E07-87B9-FC08-D3DE82930C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882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4F7A4F99-2980-56C1-06AB-48F4644C8782}"/>
              </a:ext>
            </a:extLst>
          </p:cNvPr>
          <p:cNvSpPr txBox="1">
            <a:spLocks/>
          </p:cNvSpPr>
          <p:nvPr/>
        </p:nvSpPr>
        <p:spPr>
          <a:xfrm>
            <a:off x="2209800" y="1181259"/>
            <a:ext cx="7772400" cy="792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8200" spc="-100" dirty="0">
                <a:solidFill>
                  <a:srgbClr val="F9AC1E"/>
                </a:solidFill>
                <a:latin typeface="Montserrat Black" panose="00000A00000000000000" pitchFamily="50" charset="0"/>
                <a:ea typeface="G마켓 산스 TTF Bold" panose="020B0503020000020004" pitchFamily="2" charset="-127"/>
              </a:rPr>
              <a:t>S</a:t>
            </a:r>
            <a:r>
              <a:rPr lang="en-US" altLang="ko-KR" sz="8200" spc="-100" dirty="0">
                <a:solidFill>
                  <a:schemeClr val="bg1"/>
                </a:solidFill>
                <a:latin typeface="Montserrat Black" panose="00000A00000000000000" pitchFamily="50" charset="0"/>
                <a:ea typeface="G마켓 산스 TTF Bold" panose="020B0503020000020004" pitchFamily="2" charset="-127"/>
              </a:rPr>
              <a:t>TAR</a:t>
            </a:r>
            <a:r>
              <a:rPr lang="en-US" altLang="ko-KR" sz="8200" spc="-100" dirty="0">
                <a:solidFill>
                  <a:srgbClr val="F9AC1E"/>
                </a:solidFill>
                <a:latin typeface="Montserrat Black" panose="00000A00000000000000" pitchFamily="50" charset="0"/>
                <a:ea typeface="G마켓 산스 TTF Bold" panose="020B0503020000020004" pitchFamily="2" charset="-127"/>
              </a:rPr>
              <a:t> G</a:t>
            </a:r>
            <a:r>
              <a:rPr lang="en-US" altLang="ko-KR" sz="8200" spc="-100" dirty="0">
                <a:solidFill>
                  <a:schemeClr val="bg1"/>
                </a:solidFill>
                <a:latin typeface="Montserrat Black" panose="00000A00000000000000" pitchFamily="50" charset="0"/>
                <a:ea typeface="G마켓 산스 TTF Bold" panose="020B0503020000020004" pitchFamily="2" charset="-127"/>
              </a:rPr>
              <a:t>IANT</a:t>
            </a:r>
            <a:endParaRPr lang="ko-KR" altLang="en-US" sz="8200" spc="-100" dirty="0">
              <a:solidFill>
                <a:schemeClr val="bg1"/>
              </a:solidFill>
              <a:latin typeface="Montserrat Black" panose="00000A00000000000000" pitchFamily="50" charset="0"/>
              <a:ea typeface="G마켓 산스 TTF Bold" panose="020B0503020000020004" pitchFamily="2" charset="-127"/>
            </a:endParaRPr>
          </a:p>
        </p:txBody>
      </p:sp>
      <p:sp>
        <p:nvSpPr>
          <p:cNvPr id="9" name="부제목 2"/>
          <p:cNvSpPr>
            <a:spLocks noGrp="1"/>
          </p:cNvSpPr>
          <p:nvPr>
            <p:ph type="subTitle" idx="1"/>
          </p:nvPr>
        </p:nvSpPr>
        <p:spPr>
          <a:xfrm>
            <a:off x="3616967" y="2093437"/>
            <a:ext cx="4958066" cy="1551622"/>
          </a:xfrm>
        </p:spPr>
        <p:txBody>
          <a:bodyPr>
            <a:normAutofit fontScale="92500" lnSpcReduction="20000"/>
          </a:bodyPr>
          <a:lstStyle/>
          <a:p>
            <a:pPr lvl="0">
              <a:defRPr/>
            </a:pPr>
            <a:r>
              <a:rPr lang="ko-KR" altLang="en-US" sz="3243">
                <a:solidFill>
                  <a:schemeClr val="bg1"/>
                </a:solidFill>
                <a:latin typeface="G마켓 산스 TTF Medium"/>
                <a:ea typeface="G마켓 산스 TTF Medium"/>
              </a:rPr>
              <a:t>지도교수</a:t>
            </a:r>
            <a:r>
              <a:rPr lang="en-US" altLang="ko-KR" sz="3243">
                <a:solidFill>
                  <a:schemeClr val="bg1"/>
                </a:solidFill>
                <a:latin typeface="G마켓 산스 TTF Medium"/>
                <a:ea typeface="G마켓 산스 TTF Medium"/>
              </a:rPr>
              <a:t>:</a:t>
            </a:r>
            <a:r>
              <a:rPr lang="ko-KR" altLang="en-US" sz="3243">
                <a:solidFill>
                  <a:schemeClr val="bg1"/>
                </a:solidFill>
                <a:latin typeface="G마켓 산스 TTF Medium"/>
                <a:ea typeface="G마켓 산스 TTF Medium"/>
              </a:rPr>
              <a:t> 정내훈</a:t>
            </a:r>
            <a:endParaRPr lang="ko-KR" altLang="en-US" sz="3243">
              <a:solidFill>
                <a:schemeClr val="bg1"/>
              </a:solidFill>
              <a:latin typeface="G마켓 산스 TTF Light"/>
              <a:ea typeface="G마켓 산스 TTF Light"/>
            </a:endParaRPr>
          </a:p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  <a:latin typeface="G마켓 산스 TTF Light"/>
                <a:ea typeface="G마켓 산스 TTF Light"/>
              </a:rPr>
              <a:t>2020182033 </a:t>
            </a:r>
            <a:r>
              <a:rPr lang="ko-KR" altLang="en-US">
                <a:solidFill>
                  <a:schemeClr val="bg1"/>
                </a:solidFill>
                <a:latin typeface="G마켓 산스 TTF Light"/>
                <a:ea typeface="G마켓 산스 TTF Light"/>
              </a:rPr>
              <a:t>이시우</a:t>
            </a:r>
          </a:p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  <a:latin typeface="G마켓 산스 TTF Light"/>
                <a:ea typeface="G마켓 산스 TTF Light"/>
              </a:rPr>
              <a:t>2020182038 </a:t>
            </a:r>
            <a:r>
              <a:rPr lang="ko-KR" altLang="en-US">
                <a:solidFill>
                  <a:schemeClr val="bg1"/>
                </a:solidFill>
                <a:latin typeface="G마켓 산스 TTF Light"/>
                <a:ea typeface="G마켓 산스 TTF Light"/>
              </a:rPr>
              <a:t>정하나</a:t>
            </a:r>
          </a:p>
          <a:p>
            <a:pPr lvl="0">
              <a:defRPr/>
            </a:pPr>
            <a:r>
              <a:rPr lang="en-US" altLang="ko-KR">
                <a:solidFill>
                  <a:schemeClr val="bg1"/>
                </a:solidFill>
                <a:latin typeface="G마켓 산스 TTF Light"/>
                <a:ea typeface="G마켓 산스 TTF Light"/>
              </a:rPr>
              <a:t>2020180041 </a:t>
            </a:r>
            <a:r>
              <a:rPr lang="ko-KR" altLang="en-US">
                <a:solidFill>
                  <a:schemeClr val="bg1"/>
                </a:solidFill>
                <a:latin typeface="G마켓 산스 TTF Light"/>
                <a:ea typeface="G마켓 산스 TTF Light"/>
              </a:rPr>
              <a:t>최유진</a:t>
            </a:r>
            <a:endParaRPr lang="ko-KR" altLang="en-US" spc="-100">
              <a:solidFill>
                <a:schemeClr val="bg1"/>
              </a:solidFill>
              <a:latin typeface="G마켓 산스 TTF Light"/>
              <a:ea typeface="G마켓 산스 TTF Light"/>
            </a:endParaRPr>
          </a:p>
        </p:txBody>
      </p:sp>
    </p:spTree>
    <p:extLst>
      <p:ext uri="{BB962C8B-B14F-4D97-AF65-F5344CB8AC3E}">
        <p14:creationId xmlns:p14="http://schemas.microsoft.com/office/powerpoint/2010/main" val="3070258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5459819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문제점 및 보완책</a:t>
            </a:r>
            <a:endParaRPr lang="ko-KR" altLang="en-US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CCCE1A6-9F3C-49A9-4556-06208C6C88E4}"/>
              </a:ext>
            </a:extLst>
          </p:cNvPr>
          <p:cNvSpPr/>
          <p:nvPr/>
        </p:nvSpPr>
        <p:spPr>
          <a:xfrm>
            <a:off x="477520" y="1681501"/>
            <a:ext cx="11236960" cy="41517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636699-B142-3B27-25D6-4A8B04CE1EDA}"/>
              </a:ext>
            </a:extLst>
          </p:cNvPr>
          <p:cNvSpPr txBox="1"/>
          <p:nvPr/>
        </p:nvSpPr>
        <p:spPr>
          <a:xfrm>
            <a:off x="1021080" y="2023539"/>
            <a:ext cx="10149840" cy="3285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1. </a:t>
            </a:r>
            <a:r>
              <a:rPr lang="ko-KR" altLang="en-US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게임이 </a:t>
            </a:r>
            <a:r>
              <a:rPr lang="ko-KR" altLang="en-US" sz="2000" b="1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비주얼적으로</a:t>
            </a:r>
            <a:r>
              <a:rPr lang="ko-KR" altLang="en-US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단조롭다</a:t>
            </a:r>
            <a:r>
              <a:rPr lang="en-US" altLang="ko-KR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-&gt;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다양한 구조물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이펙트들을 추가하여 보완할 예정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2. </a:t>
            </a:r>
            <a:r>
              <a:rPr lang="ko-KR" altLang="en-US" sz="2000" b="1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동접</a:t>
            </a:r>
            <a:r>
              <a:rPr lang="ko-KR" altLang="en-US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테스트 못했다</a:t>
            </a:r>
            <a:r>
              <a:rPr lang="en-US" altLang="ko-KR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-&gt; 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중간발표 이후 수정할 예정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3. </a:t>
            </a:r>
            <a:r>
              <a:rPr lang="ko-KR" altLang="en-US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중점 연구구제 진행도가 더디다</a:t>
            </a:r>
            <a:r>
              <a:rPr lang="en-US" altLang="ko-KR" sz="2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	-&gt;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게임처럼 보이게 하는데 오랜 시간이 걸렸음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               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중간발표 이후 중점 연구 과제 진행에 치중할 예정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8820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8047571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향후 개발 일정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기존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613784C-B88D-B0CF-BFCB-A22D044505E8}"/>
              </a:ext>
            </a:extLst>
          </p:cNvPr>
          <p:cNvGraphicFramePr>
            <a:graphicFrameLocks noGrp="1"/>
          </p:cNvGraphicFramePr>
          <p:nvPr/>
        </p:nvGraphicFramePr>
        <p:xfrm>
          <a:off x="1420746" y="1645920"/>
          <a:ext cx="9350508" cy="4600227"/>
        </p:xfrm>
        <a:graphic>
          <a:graphicData uri="http://schemas.openxmlformats.org/drawingml/2006/table">
            <a:tbl>
              <a:tblPr/>
              <a:tblGrid>
                <a:gridCol w="2422552">
                  <a:extLst>
                    <a:ext uri="{9D8B030D-6E8A-4147-A177-3AD203B41FA5}">
                      <a16:colId xmlns:a16="http://schemas.microsoft.com/office/drawing/2014/main" val="809028180"/>
                    </a:ext>
                  </a:extLst>
                </a:gridCol>
                <a:gridCol w="865873">
                  <a:extLst>
                    <a:ext uri="{9D8B030D-6E8A-4147-A177-3AD203B41FA5}">
                      <a16:colId xmlns:a16="http://schemas.microsoft.com/office/drawing/2014/main" val="4046477319"/>
                    </a:ext>
                  </a:extLst>
                </a:gridCol>
                <a:gridCol w="865873">
                  <a:extLst>
                    <a:ext uri="{9D8B030D-6E8A-4147-A177-3AD203B41FA5}">
                      <a16:colId xmlns:a16="http://schemas.microsoft.com/office/drawing/2014/main" val="2251524991"/>
                    </a:ext>
                  </a:extLst>
                </a:gridCol>
                <a:gridCol w="865873">
                  <a:extLst>
                    <a:ext uri="{9D8B030D-6E8A-4147-A177-3AD203B41FA5}">
                      <a16:colId xmlns:a16="http://schemas.microsoft.com/office/drawing/2014/main" val="4053592218"/>
                    </a:ext>
                  </a:extLst>
                </a:gridCol>
                <a:gridCol w="865873">
                  <a:extLst>
                    <a:ext uri="{9D8B030D-6E8A-4147-A177-3AD203B41FA5}">
                      <a16:colId xmlns:a16="http://schemas.microsoft.com/office/drawing/2014/main" val="406221110"/>
                    </a:ext>
                  </a:extLst>
                </a:gridCol>
                <a:gridCol w="865873">
                  <a:extLst>
                    <a:ext uri="{9D8B030D-6E8A-4147-A177-3AD203B41FA5}">
                      <a16:colId xmlns:a16="http://schemas.microsoft.com/office/drawing/2014/main" val="1913106778"/>
                    </a:ext>
                  </a:extLst>
                </a:gridCol>
                <a:gridCol w="865873">
                  <a:extLst>
                    <a:ext uri="{9D8B030D-6E8A-4147-A177-3AD203B41FA5}">
                      <a16:colId xmlns:a16="http://schemas.microsoft.com/office/drawing/2014/main" val="2846126279"/>
                    </a:ext>
                  </a:extLst>
                </a:gridCol>
                <a:gridCol w="865873">
                  <a:extLst>
                    <a:ext uri="{9D8B030D-6E8A-4147-A177-3AD203B41FA5}">
                      <a16:colId xmlns:a16="http://schemas.microsoft.com/office/drawing/2014/main" val="3001569489"/>
                    </a:ext>
                  </a:extLst>
                </a:gridCol>
                <a:gridCol w="866845">
                  <a:extLst>
                    <a:ext uri="{9D8B030D-6E8A-4147-A177-3AD203B41FA5}">
                      <a16:colId xmlns:a16="http://schemas.microsoft.com/office/drawing/2014/main" val="3530604792"/>
                    </a:ext>
                  </a:extLst>
                </a:gridCol>
              </a:tblGrid>
              <a:tr h="65429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항 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1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2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3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4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5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6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7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8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503144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-7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리소스 수집 및 수정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182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4827291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프레임워크 제작</a:t>
                      </a: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6603248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클라이언트 제작</a:t>
                      </a: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FF843A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43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FF843A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43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FF843A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43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5871073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인게임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 컨텐츠 제작</a:t>
                      </a: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7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7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7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7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705409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서버 로직 제작</a:t>
                      </a: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289B6E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89B6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289B6E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89B6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289B6E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89B6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289B6E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89B6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289B6E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89B6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974954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테스트 및 버그 수정</a:t>
                      </a: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9D5CBB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5CB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9D5CBB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5CB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9D5CBB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5CB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9D5CBB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5C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890738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5FB0C73C-760D-9EF4-37FC-2F8A5FDADF57}"/>
              </a:ext>
            </a:extLst>
          </p:cNvPr>
          <p:cNvSpPr/>
          <p:nvPr/>
        </p:nvSpPr>
        <p:spPr>
          <a:xfrm>
            <a:off x="3831817" y="2291255"/>
            <a:ext cx="1728156" cy="665154"/>
          </a:xfrm>
          <a:prstGeom prst="rect">
            <a:avLst/>
          </a:prstGeom>
          <a:solidFill>
            <a:schemeClr val="tx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80%</a:t>
            </a:r>
            <a:endParaRPr lang="ko-KR" altLang="en-US" sz="16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17E2C9B-BA60-6DA8-0C9B-CB6F2739CBB0}"/>
              </a:ext>
            </a:extLst>
          </p:cNvPr>
          <p:cNvSpPr/>
          <p:nvPr/>
        </p:nvSpPr>
        <p:spPr>
          <a:xfrm>
            <a:off x="3831817" y="2936590"/>
            <a:ext cx="855797" cy="665154"/>
          </a:xfrm>
          <a:prstGeom prst="rect">
            <a:avLst/>
          </a:prstGeom>
          <a:solidFill>
            <a:schemeClr val="tx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100</a:t>
            </a:r>
            <a:endParaRPr lang="ko-KR" altLang="en-US" sz="16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975F701-D317-97D4-A938-F90522B9CF2F}"/>
              </a:ext>
            </a:extLst>
          </p:cNvPr>
          <p:cNvSpPr/>
          <p:nvPr/>
        </p:nvSpPr>
        <p:spPr>
          <a:xfrm>
            <a:off x="3834046" y="3602946"/>
            <a:ext cx="2629816" cy="665154"/>
          </a:xfrm>
          <a:prstGeom prst="rect">
            <a:avLst/>
          </a:prstGeom>
          <a:solidFill>
            <a:schemeClr val="tx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100</a:t>
            </a:r>
            <a:endParaRPr lang="ko-KR" altLang="en-US" sz="16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F35AF28-AFE5-1C47-7629-8B229896144A}"/>
              </a:ext>
            </a:extLst>
          </p:cNvPr>
          <p:cNvSpPr/>
          <p:nvPr/>
        </p:nvSpPr>
        <p:spPr>
          <a:xfrm>
            <a:off x="6453352" y="4279812"/>
            <a:ext cx="3436882" cy="665154"/>
          </a:xfrm>
          <a:prstGeom prst="rect">
            <a:avLst/>
          </a:prstGeom>
          <a:solidFill>
            <a:schemeClr val="tx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65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F93F9A6-EC61-6C94-A67F-463D32042B3A}"/>
              </a:ext>
            </a:extLst>
          </p:cNvPr>
          <p:cNvSpPr/>
          <p:nvPr/>
        </p:nvSpPr>
        <p:spPr>
          <a:xfrm>
            <a:off x="3831817" y="4931752"/>
            <a:ext cx="4324211" cy="665154"/>
          </a:xfrm>
          <a:prstGeom prst="rect">
            <a:avLst/>
          </a:prstGeom>
          <a:solidFill>
            <a:schemeClr val="tx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65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07082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8047571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향후 개발 일정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613784C-B88D-B0CF-BFCB-A22D044505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1168859"/>
              </p:ext>
            </p:extLst>
          </p:nvPr>
        </p:nvGraphicFramePr>
        <p:xfrm>
          <a:off x="3152491" y="1722120"/>
          <a:ext cx="5887019" cy="4600227"/>
        </p:xfrm>
        <a:graphic>
          <a:graphicData uri="http://schemas.openxmlformats.org/drawingml/2006/table">
            <a:tbl>
              <a:tblPr/>
              <a:tblGrid>
                <a:gridCol w="2422552">
                  <a:extLst>
                    <a:ext uri="{9D8B030D-6E8A-4147-A177-3AD203B41FA5}">
                      <a16:colId xmlns:a16="http://schemas.microsoft.com/office/drawing/2014/main" val="809028180"/>
                    </a:ext>
                  </a:extLst>
                </a:gridCol>
                <a:gridCol w="865874">
                  <a:extLst>
                    <a:ext uri="{9D8B030D-6E8A-4147-A177-3AD203B41FA5}">
                      <a16:colId xmlns:a16="http://schemas.microsoft.com/office/drawing/2014/main" val="1913106778"/>
                    </a:ext>
                  </a:extLst>
                </a:gridCol>
                <a:gridCol w="865874">
                  <a:extLst>
                    <a:ext uri="{9D8B030D-6E8A-4147-A177-3AD203B41FA5}">
                      <a16:colId xmlns:a16="http://schemas.microsoft.com/office/drawing/2014/main" val="2846126279"/>
                    </a:ext>
                  </a:extLst>
                </a:gridCol>
                <a:gridCol w="865874">
                  <a:extLst>
                    <a:ext uri="{9D8B030D-6E8A-4147-A177-3AD203B41FA5}">
                      <a16:colId xmlns:a16="http://schemas.microsoft.com/office/drawing/2014/main" val="3001569489"/>
                    </a:ext>
                  </a:extLst>
                </a:gridCol>
                <a:gridCol w="866845">
                  <a:extLst>
                    <a:ext uri="{9D8B030D-6E8A-4147-A177-3AD203B41FA5}">
                      <a16:colId xmlns:a16="http://schemas.microsoft.com/office/drawing/2014/main" val="3530604792"/>
                    </a:ext>
                  </a:extLst>
                </a:gridCol>
              </a:tblGrid>
              <a:tr h="65429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항 목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5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6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7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8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월</a:t>
                      </a:r>
                      <a:endParaRPr lang="ko-KR" altLang="en-US" sz="105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7503144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-7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애니메이션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4827291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이펙트</a:t>
                      </a: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6603248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보스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AI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dirty="0"/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5871073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인게임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 컨텐츠</a:t>
                      </a: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7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7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7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705409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로비 서버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+ 3000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명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동접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G마켓 산스 TTF Bold" panose="02000000000000000000" pitchFamily="2" charset="-127"/>
                        <a:ea typeface="G마켓 산스 TTF Bold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289B6E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974954"/>
                  </a:ext>
                </a:extLst>
              </a:tr>
              <a:tr h="65765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G마켓 산스 TTF Bold" panose="02000000000000000000" pitchFamily="2" charset="-127"/>
                          <a:ea typeface="G마켓 산스 TTF Bold" panose="02000000000000000000" pitchFamily="2" charset="-127"/>
                        </a:rPr>
                        <a:t>최적화 및 버그 수정</a:t>
                      </a: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9D5CBB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5CB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9D5CBB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5CB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9D5CBB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5CB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9D5CBB"/>
                        </a:solidFill>
                        <a:effectLst/>
                        <a:latin typeface="G마켓 산스 TTF Light" panose="02000000000000000000" pitchFamily="2" charset="-127"/>
                        <a:ea typeface="G마켓 산스 TTF Light" panose="02000000000000000000" pitchFamily="2" charset="-127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D5C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890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9774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4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2">
            <a:extLst>
              <a:ext uri="{FF2B5EF4-FFF2-40B4-BE49-F238E27FC236}">
                <a16:creationId xmlns:a16="http://schemas.microsoft.com/office/drawing/2014/main" id="{75B6485F-4A50-55A4-DF4F-760E592934F1}"/>
              </a:ext>
            </a:extLst>
          </p:cNvPr>
          <p:cNvSpPr txBox="1">
            <a:spLocks/>
          </p:cNvSpPr>
          <p:nvPr/>
        </p:nvSpPr>
        <p:spPr>
          <a:xfrm>
            <a:off x="2504902" y="2966799"/>
            <a:ext cx="7182196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0000">
                <a:solidFill>
                  <a:srgbClr val="F9AC1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데모 시연</a:t>
            </a:r>
            <a:endParaRPr lang="ko-KR" altLang="en-US" sz="10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9" name="그림 8" descr="텍스트, 옥외설치물이(가) 표시된 사진&#10;&#10;자동 생성된 설명">
            <a:extLst>
              <a:ext uri="{FF2B5EF4-FFF2-40B4-BE49-F238E27FC236}">
                <a16:creationId xmlns:a16="http://schemas.microsoft.com/office/drawing/2014/main" id="{8A353964-541F-AC50-AF31-A1C15C1E4CF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140" y="5601254"/>
            <a:ext cx="1054100" cy="96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003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4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2">
            <a:extLst>
              <a:ext uri="{FF2B5EF4-FFF2-40B4-BE49-F238E27FC236}">
                <a16:creationId xmlns:a16="http://schemas.microsoft.com/office/drawing/2014/main" id="{75B6485F-4A50-55A4-DF4F-760E592934F1}"/>
              </a:ext>
            </a:extLst>
          </p:cNvPr>
          <p:cNvSpPr txBox="1">
            <a:spLocks/>
          </p:cNvSpPr>
          <p:nvPr/>
        </p:nvSpPr>
        <p:spPr>
          <a:xfrm>
            <a:off x="3914141" y="189115"/>
            <a:ext cx="3982720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5000" dirty="0">
                <a:solidFill>
                  <a:srgbClr val="F9AC1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</a:t>
            </a:r>
            <a:r>
              <a:rPr lang="en-US" altLang="ko-KR" sz="50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ontents</a:t>
            </a:r>
            <a:endParaRPr lang="ko-KR" altLang="en-US" sz="50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99391" y="1423187"/>
            <a:ext cx="9572749" cy="420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ko-KR" sz="3600">
                <a:solidFill>
                  <a:srgbClr val="F9AC1E"/>
                </a:solidFill>
                <a:latin typeface="G마켓 산스 TTF Bold"/>
                <a:ea typeface="G마켓 산스 TTF Bold"/>
              </a:rPr>
              <a:t>1. </a:t>
            </a:r>
            <a:r>
              <a:rPr lang="ko-KR" altLang="en-US" sz="3600">
                <a:solidFill>
                  <a:schemeClr val="bg1"/>
                </a:solidFill>
                <a:latin typeface="G마켓 산스 TTF Bold"/>
                <a:ea typeface="G마켓 산스 TTF Bold"/>
              </a:rPr>
              <a:t>개요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3600">
                <a:solidFill>
                  <a:srgbClr val="F9AC1E"/>
                </a:solidFill>
                <a:latin typeface="G마켓 산스 TTF Bold"/>
                <a:ea typeface="G마켓 산스 TTF Bold"/>
              </a:rPr>
              <a:t>2. </a:t>
            </a:r>
            <a:r>
              <a:rPr lang="ko-KR" altLang="en-US" sz="3600">
                <a:solidFill>
                  <a:schemeClr val="bg1"/>
                </a:solidFill>
                <a:latin typeface="G마켓 산스 TTF Bold"/>
                <a:ea typeface="G마켓 산스 TTF Bold"/>
              </a:rPr>
              <a:t>게임 조작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3600">
                <a:solidFill>
                  <a:srgbClr val="F9AC1E"/>
                </a:solidFill>
                <a:latin typeface="G마켓 산스 TTF Bold"/>
                <a:ea typeface="G마켓 산스 TTF Bold"/>
              </a:rPr>
              <a:t>3. </a:t>
            </a:r>
            <a:r>
              <a:rPr lang="ko-KR" altLang="en-US" sz="3600">
                <a:solidFill>
                  <a:schemeClr val="bg1"/>
                </a:solidFill>
                <a:latin typeface="G마켓 산스 TTF Bold"/>
                <a:ea typeface="G마켓 산스 TTF Bold"/>
              </a:rPr>
              <a:t>기술적 요소와</a:t>
            </a:r>
            <a:r>
              <a:rPr lang="en-US" altLang="ko-KR" sz="3600">
                <a:solidFill>
                  <a:schemeClr val="bg1"/>
                </a:solidFill>
                <a:latin typeface="G마켓 산스 TTF Bold"/>
                <a:ea typeface="G마켓 산스 TTF Bold"/>
              </a:rPr>
              <a:t> 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3600">
                <a:solidFill>
                  <a:schemeClr val="bg1"/>
                </a:solidFill>
                <a:latin typeface="G마켓 산스 TTF Bold"/>
                <a:ea typeface="G마켓 산스 TTF Bold"/>
              </a:rPr>
              <a:t>    </a:t>
            </a:r>
            <a:r>
              <a:rPr lang="ko-KR" altLang="en-US" sz="3600">
                <a:solidFill>
                  <a:schemeClr val="bg1"/>
                </a:solidFill>
                <a:latin typeface="G마켓 산스 TTF Bold"/>
                <a:ea typeface="G마켓 산스 TTF Bold"/>
              </a:rPr>
              <a:t>중점연구 분야</a:t>
            </a:r>
          </a:p>
          <a:p>
            <a:pPr lvl="0">
              <a:lnSpc>
                <a:spcPct val="150000"/>
              </a:lnSpc>
              <a:defRPr/>
            </a:pPr>
            <a:r>
              <a:rPr lang="en-US" altLang="ko-KR" sz="3600">
                <a:solidFill>
                  <a:srgbClr val="F9AC1E"/>
                </a:solidFill>
                <a:latin typeface="G마켓 산스 TTF Bold"/>
                <a:ea typeface="G마켓 산스 TTF Bold"/>
              </a:rPr>
              <a:t>4. </a:t>
            </a:r>
            <a:r>
              <a:rPr lang="ko-KR" altLang="en-US" sz="3600">
                <a:solidFill>
                  <a:schemeClr val="bg1"/>
                </a:solidFill>
                <a:latin typeface="G마켓 산스 TTF Bold"/>
                <a:ea typeface="G마켓 산스 TTF Bold"/>
              </a:rPr>
              <a:t>구성원 역할 분담</a:t>
            </a:r>
            <a:endParaRPr lang="en-US" altLang="ko-KR" sz="3600">
              <a:solidFill>
                <a:schemeClr val="bg1"/>
              </a:solidFill>
              <a:latin typeface="G마켓 산스 TTF Bold"/>
              <a:ea typeface="G마켓 산스 TTF Bold"/>
            </a:endParaRPr>
          </a:p>
        </p:txBody>
      </p:sp>
      <p:pic>
        <p:nvPicPr>
          <p:cNvPr id="9" name="그림 8" descr="텍스트, 옥외설치물이(가) 표시된 사진&#10;&#10;자동 생성된 설명">
            <a:extLst>
              <a:ext uri="{FF2B5EF4-FFF2-40B4-BE49-F238E27FC236}">
                <a16:creationId xmlns:a16="http://schemas.microsoft.com/office/drawing/2014/main" id="{8A353964-541F-AC50-AF31-A1C15C1E4CF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2140" y="5601254"/>
            <a:ext cx="1054100" cy="9662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6FD977-374E-7D4C-9792-1E401827E850}"/>
              </a:ext>
            </a:extLst>
          </p:cNvPr>
          <p:cNvSpPr txBox="1"/>
          <p:nvPr/>
        </p:nvSpPr>
        <p:spPr>
          <a:xfrm>
            <a:off x="6096000" y="1423187"/>
            <a:ext cx="6172962" cy="3347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rgbClr val="F9AC1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5. </a:t>
            </a:r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개발 내용</a:t>
            </a:r>
            <a:endParaRPr lang="en-US" altLang="ko-KR" sz="36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rgbClr val="F9AC1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6. </a:t>
            </a:r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문제점 및 보완책</a:t>
            </a:r>
            <a:endParaRPr lang="en-US" altLang="ko-KR" sz="36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rgbClr val="F9AC1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7. </a:t>
            </a:r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향후 개발 일정</a:t>
            </a:r>
            <a:endParaRPr lang="en-US" altLang="ko-KR" sz="36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rgbClr val="F9AC1E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8. </a:t>
            </a:r>
            <a:r>
              <a:rPr lang="ko-KR" altLang="en-US" sz="36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데모 시연</a:t>
            </a:r>
            <a:endParaRPr lang="en-US" altLang="ko-KR" sz="36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0309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EB36BD3-230D-1153-68EA-43E4070F2890}"/>
              </a:ext>
            </a:extLst>
          </p:cNvPr>
          <p:cNvSpPr/>
          <p:nvPr/>
        </p:nvSpPr>
        <p:spPr>
          <a:xfrm>
            <a:off x="477520" y="4519295"/>
            <a:ext cx="11236960" cy="21221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D436B2-EA01-3BEF-0038-0B9A7E172CD4}"/>
              </a:ext>
            </a:extLst>
          </p:cNvPr>
          <p:cNvSpPr txBox="1"/>
          <p:nvPr/>
        </p:nvSpPr>
        <p:spPr>
          <a:xfrm>
            <a:off x="1021080" y="4630103"/>
            <a:ext cx="10149840" cy="1900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몬스터</a:t>
            </a:r>
            <a:r>
              <a:rPr lang="ko-KR" alt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를 </a:t>
            </a:r>
            <a:r>
              <a:rPr lang="ko-KR" altLang="en-US" sz="2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처치</a:t>
            </a:r>
            <a:r>
              <a:rPr lang="ko-KR" alt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하고 </a:t>
            </a:r>
            <a:r>
              <a:rPr lang="ko-KR" altLang="en-US" sz="2000" dirty="0">
                <a:solidFill>
                  <a:schemeClr val="accent6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운석</a:t>
            </a:r>
            <a:r>
              <a:rPr lang="ko-KR" alt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을 </a:t>
            </a:r>
            <a:r>
              <a:rPr lang="ko-KR" altLang="en-US" sz="2000" dirty="0">
                <a:solidFill>
                  <a:schemeClr val="accent6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피해</a:t>
            </a:r>
            <a:r>
              <a:rPr lang="ko-KR" altLang="en-US" sz="2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보물을 뺏자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장르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-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협동 슈팅 디펜스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 타임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- 5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분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 인원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- 3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명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DA9E554D-3ADA-591E-C797-720E50188771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4311607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개요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게임소개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0CFEF22-AE76-5D5A-2DC5-F2F3C90DF8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455" y="1055555"/>
            <a:ext cx="5839089" cy="339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496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화살표: 왼쪽/오른쪽 26">
            <a:extLst>
              <a:ext uri="{FF2B5EF4-FFF2-40B4-BE49-F238E27FC236}">
                <a16:creationId xmlns:a16="http://schemas.microsoft.com/office/drawing/2014/main" id="{A627AD1B-696B-EB40-4F7F-C64E2ADA8E20}"/>
              </a:ext>
            </a:extLst>
          </p:cNvPr>
          <p:cNvSpPr/>
          <p:nvPr/>
        </p:nvSpPr>
        <p:spPr>
          <a:xfrm rot="17940980">
            <a:off x="3432366" y="4139406"/>
            <a:ext cx="2494475" cy="657605"/>
          </a:xfrm>
          <a:prstGeom prst="leftRightArrow">
            <a:avLst/>
          </a:prstGeom>
          <a:solidFill>
            <a:srgbClr val="1324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왼쪽/오른쪽 6">
            <a:extLst>
              <a:ext uri="{FF2B5EF4-FFF2-40B4-BE49-F238E27FC236}">
                <a16:creationId xmlns:a16="http://schemas.microsoft.com/office/drawing/2014/main" id="{2FDBA7D6-9527-67AB-898E-5C90E20EC6A2}"/>
              </a:ext>
            </a:extLst>
          </p:cNvPr>
          <p:cNvSpPr/>
          <p:nvPr/>
        </p:nvSpPr>
        <p:spPr>
          <a:xfrm>
            <a:off x="7995558" y="1855209"/>
            <a:ext cx="2015954" cy="657605"/>
          </a:xfrm>
          <a:prstGeom prst="leftRightArrow">
            <a:avLst/>
          </a:prstGeom>
          <a:solidFill>
            <a:srgbClr val="1324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DA9E554D-3ADA-591E-C797-720E50188771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7365300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개요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게임흐름</a:t>
            </a: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54A6FB87-DAEE-9D50-5601-4148857245E3}"/>
              </a:ext>
            </a:extLst>
          </p:cNvPr>
          <p:cNvSpPr/>
          <p:nvPr/>
        </p:nvSpPr>
        <p:spPr>
          <a:xfrm rot="5400000">
            <a:off x="1170820" y="4293820"/>
            <a:ext cx="1219812" cy="616452"/>
          </a:xfrm>
          <a:prstGeom prst="rightArrow">
            <a:avLst/>
          </a:prstGeom>
          <a:solidFill>
            <a:srgbClr val="1324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C56DA33-FF1B-587D-E4BF-5A77E9736A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24" t="4021" r="21732" b="86096"/>
          <a:stretch/>
        </p:blipFill>
        <p:spPr>
          <a:xfrm>
            <a:off x="268260" y="5700422"/>
            <a:ext cx="4726548" cy="463172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8BB3FC75-261D-08E2-AAAB-8A11CD605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850" y="3328969"/>
            <a:ext cx="3371654" cy="1472259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A998D9D6-9E07-77F5-37EB-6551EEB6FE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92" y="1569196"/>
            <a:ext cx="2452447" cy="2038851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33B34E3F-5814-3206-1F5D-4FFD74BE49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0841" y="1129529"/>
            <a:ext cx="944522" cy="201857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E31D1AAE-6C5E-E34F-1FC6-2C3F21E382F6}"/>
              </a:ext>
            </a:extLst>
          </p:cNvPr>
          <p:cNvSpPr txBox="1"/>
          <p:nvPr/>
        </p:nvSpPr>
        <p:spPr>
          <a:xfrm>
            <a:off x="9168905" y="676205"/>
            <a:ext cx="2530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보석 획득</a:t>
            </a:r>
            <a:r>
              <a:rPr lang="en-US" altLang="ko-KR" sz="18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</a:t>
            </a:r>
            <a:r>
              <a:rPr lang="ko-KR" altLang="en-US" sz="18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업그레이드</a:t>
            </a:r>
            <a:r>
              <a:rPr lang="en-US" altLang="ko-KR" sz="18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ko-KR" altLang="en-US" dirty="0"/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01013F8F-D490-28A1-5B80-1116D2271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0215" y="1351381"/>
            <a:ext cx="1156166" cy="1515574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A3CAAEE7-B725-EA4A-AA01-6A09CCF571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41115" y="1258366"/>
            <a:ext cx="2374573" cy="1626605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794ED1CF-AC87-2D8E-BBF3-83C484B699F2}"/>
              </a:ext>
            </a:extLst>
          </p:cNvPr>
          <p:cNvSpPr txBox="1"/>
          <p:nvPr/>
        </p:nvSpPr>
        <p:spPr>
          <a:xfrm>
            <a:off x="-56227" y="5330952"/>
            <a:ext cx="281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미션에 따라 게임 진행</a:t>
            </a:r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70A4129-E653-F4A8-B6A9-B9136EF6D94F}"/>
              </a:ext>
            </a:extLst>
          </p:cNvPr>
          <p:cNvSpPr txBox="1"/>
          <p:nvPr/>
        </p:nvSpPr>
        <p:spPr>
          <a:xfrm>
            <a:off x="3360800" y="2904701"/>
            <a:ext cx="2530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8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조종석</a:t>
            </a:r>
            <a:r>
              <a:rPr lang="en-US" altLang="ko-KR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/</a:t>
            </a:r>
            <a:r>
              <a:rPr lang="ko-KR" altLang="en-US" dirty="0" err="1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공격석</a:t>
            </a:r>
            <a:endParaRPr lang="ko-KR" altLang="en-US" dirty="0"/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FC0CD6DA-3AD9-5F15-4DEB-6746D324AB5D}"/>
              </a:ext>
            </a:extLst>
          </p:cNvPr>
          <p:cNvSpPr/>
          <p:nvPr/>
        </p:nvSpPr>
        <p:spPr>
          <a:xfrm>
            <a:off x="946496" y="4370700"/>
            <a:ext cx="1775012" cy="303942"/>
          </a:xfrm>
          <a:prstGeom prst="roundRect">
            <a:avLst/>
          </a:prstGeom>
          <a:solidFill>
            <a:schemeClr val="bg2">
              <a:lumMod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94B301-568F-2561-CC24-8B30FEB463C0}"/>
              </a:ext>
            </a:extLst>
          </p:cNvPr>
          <p:cNvSpPr txBox="1"/>
          <p:nvPr/>
        </p:nvSpPr>
        <p:spPr>
          <a:xfrm>
            <a:off x="606110" y="4361469"/>
            <a:ext cx="2446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시작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3D27621-F064-0EF1-49D1-B12F8185C726}"/>
              </a:ext>
            </a:extLst>
          </p:cNvPr>
          <p:cNvSpPr/>
          <p:nvPr/>
        </p:nvSpPr>
        <p:spPr>
          <a:xfrm>
            <a:off x="8094236" y="2015039"/>
            <a:ext cx="1775012" cy="303942"/>
          </a:xfrm>
          <a:prstGeom prst="roundRect">
            <a:avLst/>
          </a:prstGeom>
          <a:solidFill>
            <a:schemeClr val="bg2">
              <a:lumMod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753849" y="2005808"/>
            <a:ext cx="2446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>
                <a:solidFill>
                  <a:schemeClr val="bg1"/>
                </a:solidFill>
                <a:latin typeface="G마켓 산스 TTF Bold"/>
                <a:ea typeface="G마켓 산스 TTF Bold"/>
              </a:rPr>
              <a:t>몬스터 처치</a:t>
            </a: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27E4F286-3F15-D258-A8DF-9B63DB09C3E5}"/>
              </a:ext>
            </a:extLst>
          </p:cNvPr>
          <p:cNvSpPr/>
          <p:nvPr/>
        </p:nvSpPr>
        <p:spPr>
          <a:xfrm rot="20722041">
            <a:off x="5303251" y="5198393"/>
            <a:ext cx="2463070" cy="616452"/>
          </a:xfrm>
          <a:prstGeom prst="rightArrow">
            <a:avLst/>
          </a:prstGeom>
          <a:solidFill>
            <a:srgbClr val="1324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95A167FA-3FBA-6F6D-4707-46D0B5CF7EA6}"/>
              </a:ext>
            </a:extLst>
          </p:cNvPr>
          <p:cNvSpPr/>
          <p:nvPr/>
        </p:nvSpPr>
        <p:spPr>
          <a:xfrm rot="5400000">
            <a:off x="8877619" y="5123314"/>
            <a:ext cx="1199023" cy="616452"/>
          </a:xfrm>
          <a:prstGeom prst="rightArrow">
            <a:avLst/>
          </a:prstGeom>
          <a:solidFill>
            <a:srgbClr val="1324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9B24FCF-27AF-9025-F25A-033DE6BC5A2C}"/>
              </a:ext>
            </a:extLst>
          </p:cNvPr>
          <p:cNvSpPr/>
          <p:nvPr/>
        </p:nvSpPr>
        <p:spPr>
          <a:xfrm>
            <a:off x="5553939" y="5366188"/>
            <a:ext cx="1775012" cy="303942"/>
          </a:xfrm>
          <a:prstGeom prst="roundRect">
            <a:avLst/>
          </a:prstGeom>
          <a:solidFill>
            <a:schemeClr val="bg2">
              <a:lumMod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41E9EA-7EDC-B1E6-8732-6432AFC73F3A}"/>
              </a:ext>
            </a:extLst>
          </p:cNvPr>
          <p:cNvSpPr txBox="1"/>
          <p:nvPr/>
        </p:nvSpPr>
        <p:spPr>
          <a:xfrm>
            <a:off x="5213553" y="5356957"/>
            <a:ext cx="2446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마지막 미션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880DAC96-F010-8D29-78A7-F38DDA21508E}"/>
              </a:ext>
            </a:extLst>
          </p:cNvPr>
          <p:cNvSpPr/>
          <p:nvPr/>
        </p:nvSpPr>
        <p:spPr>
          <a:xfrm>
            <a:off x="8655372" y="5303163"/>
            <a:ext cx="1775012" cy="303942"/>
          </a:xfrm>
          <a:prstGeom prst="roundRect">
            <a:avLst/>
          </a:prstGeom>
          <a:solidFill>
            <a:schemeClr val="bg2">
              <a:lumMod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424ABB-6E18-5577-457F-FF199A55D799}"/>
              </a:ext>
            </a:extLst>
          </p:cNvPr>
          <p:cNvSpPr txBox="1"/>
          <p:nvPr/>
        </p:nvSpPr>
        <p:spPr>
          <a:xfrm>
            <a:off x="8314986" y="5293932"/>
            <a:ext cx="2446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처치 성공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0FC13C9C-9F91-B90F-6146-433951E2260A}"/>
              </a:ext>
            </a:extLst>
          </p:cNvPr>
          <p:cNvSpPr/>
          <p:nvPr/>
        </p:nvSpPr>
        <p:spPr>
          <a:xfrm>
            <a:off x="3696709" y="4324100"/>
            <a:ext cx="1775012" cy="303942"/>
          </a:xfrm>
          <a:prstGeom prst="roundRect">
            <a:avLst/>
          </a:prstGeom>
          <a:solidFill>
            <a:schemeClr val="bg2">
              <a:lumMod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925A98-89AC-492F-BFF1-987648AF3309}"/>
              </a:ext>
            </a:extLst>
          </p:cNvPr>
          <p:cNvSpPr txBox="1"/>
          <p:nvPr/>
        </p:nvSpPr>
        <p:spPr>
          <a:xfrm>
            <a:off x="3356323" y="4314869"/>
            <a:ext cx="2446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상호 작용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95ECCA8-6F53-F36F-4771-239EC35F41EF}"/>
              </a:ext>
            </a:extLst>
          </p:cNvPr>
          <p:cNvSpPr txBox="1"/>
          <p:nvPr/>
        </p:nvSpPr>
        <p:spPr>
          <a:xfrm>
            <a:off x="-360356" y="3622805"/>
            <a:ext cx="281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</a:t>
            </a:r>
            <a:r>
              <a:rPr lang="ko-KR" altLang="en-US" sz="18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명 접속</a:t>
            </a:r>
            <a:endParaRPr lang="ko-KR" altLang="en-US" dirty="0"/>
          </a:p>
        </p:txBody>
      </p:sp>
      <p:sp>
        <p:nvSpPr>
          <p:cNvPr id="30" name="폭발: 8pt 29">
            <a:extLst>
              <a:ext uri="{FF2B5EF4-FFF2-40B4-BE49-F238E27FC236}">
                <a16:creationId xmlns:a16="http://schemas.microsoft.com/office/drawing/2014/main" id="{4093F6D0-EA95-8E87-D0C5-DEDCBE4F1E79}"/>
              </a:ext>
            </a:extLst>
          </p:cNvPr>
          <p:cNvSpPr/>
          <p:nvPr/>
        </p:nvSpPr>
        <p:spPr>
          <a:xfrm>
            <a:off x="8136926" y="5863386"/>
            <a:ext cx="2707795" cy="863462"/>
          </a:xfrm>
          <a:prstGeom prst="irregularSeal1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클리어</a:t>
            </a:r>
          </a:p>
        </p:txBody>
      </p:sp>
    </p:spTree>
    <p:extLst>
      <p:ext uri="{BB962C8B-B14F-4D97-AF65-F5344CB8AC3E}">
        <p14:creationId xmlns:p14="http://schemas.microsoft.com/office/powerpoint/2010/main" val="265584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4642379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게임조작</a:t>
            </a:r>
          </a:p>
        </p:txBody>
      </p:sp>
      <p:pic>
        <p:nvPicPr>
          <p:cNvPr id="4" name="그림 3" descr="전자제품, 키보드, 입력 장치, 주변기기이(가) 표시된 사진&#10;&#10;자동 생성된 설명">
            <a:extLst>
              <a:ext uri="{FF2B5EF4-FFF2-40B4-BE49-F238E27FC236}">
                <a16:creationId xmlns:a16="http://schemas.microsoft.com/office/drawing/2014/main" id="{F16163DA-8D44-452E-047B-4171BCD1CFD5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51" y="1255679"/>
            <a:ext cx="5852172" cy="27432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11EC7BD-AD26-9847-DC5B-04783A33205B}"/>
              </a:ext>
            </a:extLst>
          </p:cNvPr>
          <p:cNvSpPr/>
          <p:nvPr/>
        </p:nvSpPr>
        <p:spPr>
          <a:xfrm>
            <a:off x="6270323" y="-608033"/>
            <a:ext cx="122262" cy="635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233C01-2901-3A18-571A-1165A9E0F15A}"/>
              </a:ext>
            </a:extLst>
          </p:cNvPr>
          <p:cNvSpPr/>
          <p:nvPr/>
        </p:nvSpPr>
        <p:spPr>
          <a:xfrm>
            <a:off x="477520" y="4519295"/>
            <a:ext cx="5526464" cy="21221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6D66C1-9045-AF8C-B7F2-80110FC2C33B}"/>
              </a:ext>
            </a:extLst>
          </p:cNvPr>
          <p:cNvSpPr txBox="1"/>
          <p:nvPr/>
        </p:nvSpPr>
        <p:spPr>
          <a:xfrm>
            <a:off x="641065" y="4977798"/>
            <a:ext cx="4991806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WASD –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이동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마우스 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–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화면 회전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8B5B6F-72C4-C0FC-03D6-2860F1B415BD}"/>
              </a:ext>
            </a:extLst>
          </p:cNvPr>
          <p:cNvSpPr txBox="1"/>
          <p:nvPr/>
        </p:nvSpPr>
        <p:spPr>
          <a:xfrm>
            <a:off x="2230914" y="4064510"/>
            <a:ext cx="20196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조종석</a:t>
            </a:r>
            <a:endParaRPr lang="ko-KR" altLang="en-US" sz="20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FAA8B54-0FB9-089A-2C51-C23D5FC07482}"/>
              </a:ext>
            </a:extLst>
          </p:cNvPr>
          <p:cNvSpPr/>
          <p:nvPr/>
        </p:nvSpPr>
        <p:spPr>
          <a:xfrm>
            <a:off x="6188016" y="4511736"/>
            <a:ext cx="5526464" cy="21221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CF0366-359F-1C61-6EC3-56B7E77875EA}"/>
              </a:ext>
            </a:extLst>
          </p:cNvPr>
          <p:cNvSpPr txBox="1"/>
          <p:nvPr/>
        </p:nvSpPr>
        <p:spPr>
          <a:xfrm>
            <a:off x="6455345" y="5045072"/>
            <a:ext cx="4991806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마우스 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–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화면 회전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좌 클릭 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–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공격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8FB652-E35A-6BD1-E5E3-536F2F29ED5A}"/>
              </a:ext>
            </a:extLst>
          </p:cNvPr>
          <p:cNvSpPr txBox="1"/>
          <p:nvPr/>
        </p:nvSpPr>
        <p:spPr>
          <a:xfrm>
            <a:off x="7941412" y="4045013"/>
            <a:ext cx="20196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공격석</a:t>
            </a:r>
            <a:endParaRPr lang="ko-KR" alt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A65B314-5A36-C7C9-B672-6E7FEF0CC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792" y="1585259"/>
            <a:ext cx="1854911" cy="1878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40C895F-3BAD-FF7C-AAD1-EAD15BC70680}"/>
              </a:ext>
            </a:extLst>
          </p:cNvPr>
          <p:cNvSpPr/>
          <p:nvPr/>
        </p:nvSpPr>
        <p:spPr>
          <a:xfrm>
            <a:off x="4727100" y="4817120"/>
            <a:ext cx="2737800" cy="13166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033FC3-445A-6C45-DA53-D406F8F5FAE9}"/>
              </a:ext>
            </a:extLst>
          </p:cNvPr>
          <p:cNvSpPr txBox="1"/>
          <p:nvPr/>
        </p:nvSpPr>
        <p:spPr>
          <a:xfrm>
            <a:off x="4326942" y="4828770"/>
            <a:ext cx="3538117" cy="1267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F – </a:t>
            </a:r>
            <a:r>
              <a:rPr lang="ko-KR" altLang="en-US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상호작용</a:t>
            </a:r>
            <a:endParaRPr lang="en-US" altLang="ko-KR" sz="13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WASD – </a:t>
            </a:r>
            <a:r>
              <a:rPr lang="ko-KR" altLang="en-US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이동</a:t>
            </a:r>
            <a:endParaRPr lang="en-US" altLang="ko-KR" sz="13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마우스 </a:t>
            </a:r>
            <a:r>
              <a:rPr lang="en-US" altLang="ko-KR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– </a:t>
            </a:r>
            <a:r>
              <a:rPr lang="ko-KR" altLang="en-US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화면 회전</a:t>
            </a:r>
            <a:endParaRPr lang="en-US" altLang="ko-KR" sz="13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좌 클릭 </a:t>
            </a:r>
            <a:r>
              <a:rPr lang="en-US" altLang="ko-KR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- </a:t>
            </a:r>
            <a:r>
              <a:rPr lang="ko-KR" altLang="en-US" sz="13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회복</a:t>
            </a:r>
            <a:endParaRPr lang="en-US" altLang="ko-KR" sz="13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2F0A1C-D232-EBC0-70C4-8D3FCA5D13ED}"/>
              </a:ext>
            </a:extLst>
          </p:cNvPr>
          <p:cNvSpPr txBox="1"/>
          <p:nvPr/>
        </p:nvSpPr>
        <p:spPr>
          <a:xfrm>
            <a:off x="5086163" y="4037188"/>
            <a:ext cx="20196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내부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67815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4" y="131152"/>
            <a:ext cx="8036395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기술적 요소와 중점연구 분야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C5C029-4603-7D95-5823-6B4DB81D146B}"/>
              </a:ext>
            </a:extLst>
          </p:cNvPr>
          <p:cNvSpPr txBox="1"/>
          <p:nvPr/>
        </p:nvSpPr>
        <p:spPr>
          <a:xfrm>
            <a:off x="325119" y="1371876"/>
            <a:ext cx="45701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스키닝</a:t>
            </a: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애니메이션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F95255-752A-D816-FFB6-232AC8E86DFE}"/>
              </a:ext>
            </a:extLst>
          </p:cNvPr>
          <p:cNvSpPr txBox="1"/>
          <p:nvPr/>
        </p:nvSpPr>
        <p:spPr>
          <a:xfrm>
            <a:off x="325120" y="2996791"/>
            <a:ext cx="45701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GOD RAYS(</a:t>
            </a: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조명</a:t>
            </a:r>
            <a:r>
              <a:rPr lang="en-US" altLang="ko-KR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323233-97C0-A936-BAA7-21675118FD7D}"/>
              </a:ext>
            </a:extLst>
          </p:cNvPr>
          <p:cNvSpPr txBox="1"/>
          <p:nvPr/>
        </p:nvSpPr>
        <p:spPr>
          <a:xfrm>
            <a:off x="6008333" y="1329864"/>
            <a:ext cx="57313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루아를</a:t>
            </a: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통한 보스 스크립트 제작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579C06-261B-1D2E-5A7B-496A6A207DA2}"/>
              </a:ext>
            </a:extLst>
          </p:cNvPr>
          <p:cNvSpPr txBox="1"/>
          <p:nvPr/>
        </p:nvSpPr>
        <p:spPr>
          <a:xfrm>
            <a:off x="6047081" y="2996791"/>
            <a:ext cx="555752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멀티 플레이 </a:t>
            </a:r>
            <a:r>
              <a:rPr lang="en-US" altLang="ko-KR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3000</a:t>
            </a: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명 동시 접속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F49419-2FC4-D22D-C825-934813890065}"/>
              </a:ext>
            </a:extLst>
          </p:cNvPr>
          <p:cNvSpPr txBox="1"/>
          <p:nvPr/>
        </p:nvSpPr>
        <p:spPr>
          <a:xfrm>
            <a:off x="6208690" y="1930028"/>
            <a:ext cx="52343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6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개 패턴을 포함한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/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보스 스크립트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22736C-02C5-8038-E515-C32F71FEA2E0}"/>
              </a:ext>
            </a:extLst>
          </p:cNvPr>
          <p:cNvSpPr txBox="1"/>
          <p:nvPr/>
        </p:nvSpPr>
        <p:spPr>
          <a:xfrm>
            <a:off x="325119" y="1984759"/>
            <a:ext cx="52343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플레이어 캐릭터와 보스 몬스터의 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/>
            <a:r>
              <a:rPr lang="ko-KR" altLang="en-US" sz="2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스키닝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애니메이션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572DBB-3F25-EA73-C7BF-E45D5B0EC704}"/>
              </a:ext>
            </a:extLst>
          </p:cNvPr>
          <p:cNvSpPr txBox="1"/>
          <p:nvPr/>
        </p:nvSpPr>
        <p:spPr>
          <a:xfrm>
            <a:off x="6208687" y="3630083"/>
            <a:ext cx="523431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IOCP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를 이용하여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</a:p>
          <a:p>
            <a:pPr algn="ctr"/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인 플레이어가 접속할 수 있는 방을 최대 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1000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개까지 만들 수 있게 구현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3405D0C-A88B-D52B-9AB1-6277B4EC68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468" y="4083085"/>
            <a:ext cx="3124997" cy="209928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A35925E-026E-E592-3FD3-B50C9D657EE2}"/>
              </a:ext>
            </a:extLst>
          </p:cNvPr>
          <p:cNvSpPr txBox="1"/>
          <p:nvPr/>
        </p:nvSpPr>
        <p:spPr>
          <a:xfrm>
            <a:off x="30812" y="3507814"/>
            <a:ext cx="523431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태양광반사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조명효과 구현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589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C2917D-3581-C6CA-EAF4-81B18F490529}"/>
              </a:ext>
            </a:extLst>
          </p:cNvPr>
          <p:cNvSpPr/>
          <p:nvPr/>
        </p:nvSpPr>
        <p:spPr>
          <a:xfrm>
            <a:off x="477520" y="1351280"/>
            <a:ext cx="3276333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8056715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역할 분담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2DE9E8-BBD5-EA04-18E1-AF018453F457}"/>
              </a:ext>
            </a:extLst>
          </p:cNvPr>
          <p:cNvSpPr/>
          <p:nvPr/>
        </p:nvSpPr>
        <p:spPr>
          <a:xfrm>
            <a:off x="4457833" y="1351280"/>
            <a:ext cx="3276333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A1ECD67-C070-5173-F759-1912DBDE39F5}"/>
              </a:ext>
            </a:extLst>
          </p:cNvPr>
          <p:cNvSpPr/>
          <p:nvPr/>
        </p:nvSpPr>
        <p:spPr>
          <a:xfrm>
            <a:off x="8438147" y="1351280"/>
            <a:ext cx="3276333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12F9-3A08-132D-2B43-A609D434A53D}"/>
              </a:ext>
            </a:extLst>
          </p:cNvPr>
          <p:cNvSpPr txBox="1"/>
          <p:nvPr/>
        </p:nvSpPr>
        <p:spPr>
          <a:xfrm>
            <a:off x="730239" y="1632579"/>
            <a:ext cx="2770894" cy="4189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정하나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스키닝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b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애니메이션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루아를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통한 </a:t>
            </a:r>
            <a:b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보스 스크립트 제작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1A5523-6FF6-F02B-F3CA-75CE6A62195C}"/>
              </a:ext>
            </a:extLst>
          </p:cNvPr>
          <p:cNvSpPr txBox="1"/>
          <p:nvPr/>
        </p:nvSpPr>
        <p:spPr>
          <a:xfrm>
            <a:off x="4710552" y="1632579"/>
            <a:ext cx="2770894" cy="280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최유진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God Rays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다양한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  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이펙트 제작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F4FC9E-A006-C564-6B6D-ACDC03A21B6B}"/>
              </a:ext>
            </a:extLst>
          </p:cNvPr>
          <p:cNvSpPr txBox="1"/>
          <p:nvPr/>
        </p:nvSpPr>
        <p:spPr>
          <a:xfrm>
            <a:off x="8690866" y="1632579"/>
            <a:ext cx="2770894" cy="3497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이시우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충돌처리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멀티 플레이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3000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명 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  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동시 접속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3551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4642379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개발 내용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endParaRPr lang="ko-KR" altLang="en-US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168" y="1429376"/>
            <a:ext cx="3341655" cy="540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000">
                <a:latin typeface="G마켓 산스 TTF Bold"/>
                <a:ea typeface="G마켓 산스 TTF Bold"/>
              </a:rPr>
              <a:t>내부</a:t>
            </a:r>
            <a:endParaRPr lang="en-US" altLang="ko-KR" sz="3000">
              <a:latin typeface="G마켓 산스 TTF Bold"/>
              <a:ea typeface="G마켓 산스 TTF Bold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106EC1-CFF2-EF97-AD62-8B25E3462D2A}"/>
              </a:ext>
            </a:extLst>
          </p:cNvPr>
          <p:cNvSpPr txBox="1"/>
          <p:nvPr/>
        </p:nvSpPr>
        <p:spPr>
          <a:xfrm>
            <a:off x="7064945" y="2559092"/>
            <a:ext cx="4991806" cy="2823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플레이어 애니메이션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충돌처리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상호작용 키로 </a:t>
            </a:r>
            <a:r>
              <a:rPr lang="ko-KR" altLang="en-US" sz="2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공격석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조종석 진입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조각상에서 좌 클릭으로 회복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UI: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레이더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HP,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보석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미션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대사</a:t>
            </a:r>
            <a:r>
              <a:rPr lang="en-US" altLang="ko-KR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상호작용 키</a:t>
            </a:r>
            <a:endParaRPr lang="en-US" altLang="ko-KR" sz="2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96049" y="2052413"/>
            <a:ext cx="6480809" cy="377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51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4642379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개발 내용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endParaRPr lang="ko-KR" altLang="en-US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B35F7E-68E4-87B4-9146-1A96F3712BD9}"/>
              </a:ext>
            </a:extLst>
          </p:cNvPr>
          <p:cNvSpPr txBox="1"/>
          <p:nvPr/>
        </p:nvSpPr>
        <p:spPr>
          <a:xfrm>
            <a:off x="457168" y="1429376"/>
            <a:ext cx="334165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외부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83931" y="2190639"/>
            <a:ext cx="4991806" cy="3741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latin typeface="G마켓 산스 TTF Light"/>
                <a:ea typeface="G마켓 산스 TTF Light"/>
              </a:rPr>
              <a:t>전투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latin typeface="G마켓 산스 TTF Light"/>
                <a:ea typeface="G마켓 산스 TTF Light"/>
              </a:rPr>
              <a:t>적</a:t>
            </a:r>
            <a:r>
              <a:rPr lang="en-US" altLang="ko-KR" sz="2000">
                <a:latin typeface="G마켓 산스 TTF Light"/>
                <a:ea typeface="G마켓 산스 TTF Light"/>
              </a:rPr>
              <a:t>, </a:t>
            </a:r>
            <a:r>
              <a:rPr lang="ko-KR" altLang="en-US" sz="2000">
                <a:latin typeface="G마켓 산스 TTF Light"/>
                <a:ea typeface="G마켓 산스 TTF Light"/>
              </a:rPr>
              <a:t>플레이어 피격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latin typeface="G마켓 산스 TTF Light"/>
                <a:ea typeface="G마켓 산스 TTF Light"/>
              </a:rPr>
              <a:t>적 객체</a:t>
            </a:r>
            <a:r>
              <a:rPr lang="en-US" altLang="ko-KR" sz="2000">
                <a:latin typeface="G마켓 산스 TTF Light"/>
                <a:ea typeface="G마켓 산스 TTF Light"/>
              </a:rPr>
              <a:t>(3</a:t>
            </a:r>
            <a:r>
              <a:rPr lang="ko-KR" altLang="en-US" sz="2000">
                <a:latin typeface="G마켓 산스 TTF Light"/>
                <a:ea typeface="G마켓 산스 TTF Light"/>
              </a:rPr>
              <a:t>종류</a:t>
            </a:r>
            <a:r>
              <a:rPr lang="en-US" altLang="ko-KR" sz="2000">
                <a:latin typeface="G마켓 산스 TTF Light"/>
                <a:ea typeface="G마켓 산스 TTF Light"/>
              </a:rPr>
              <a:t>&lt;</a:t>
            </a:r>
            <a:r>
              <a:rPr lang="ko-KR" altLang="en-US" sz="2000">
                <a:latin typeface="G마켓 산스 TTF Light"/>
                <a:ea typeface="G마켓 산스 TTF Light"/>
              </a:rPr>
              <a:t>일반 공격</a:t>
            </a:r>
            <a:r>
              <a:rPr lang="en-US" altLang="ko-KR" sz="2000">
                <a:latin typeface="G마켓 산스 TTF Light"/>
                <a:ea typeface="G마켓 산스 TTF Light"/>
              </a:rPr>
              <a:t>, </a:t>
            </a:r>
            <a:r>
              <a:rPr lang="ko-KR" altLang="en-US" sz="2000">
                <a:latin typeface="G마켓 산스 TTF Light"/>
                <a:ea typeface="G마켓 산스 TTF Light"/>
              </a:rPr>
              <a:t>미사일</a:t>
            </a:r>
            <a:r>
              <a:rPr lang="en-US" altLang="ko-KR" sz="2000">
                <a:latin typeface="G마켓 산스 TTF Light"/>
                <a:ea typeface="G마켓 산스 TTF Light"/>
              </a:rPr>
              <a:t>&gt;)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latin typeface="G마켓 산스 TTF Light"/>
                <a:ea typeface="G마켓 산스 TTF Light"/>
              </a:rPr>
              <a:t>보스</a:t>
            </a:r>
          </a:p>
          <a:p>
            <a:pPr marL="342900" lvl="0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latin typeface="G마켓 산스 TTF Light"/>
                <a:ea typeface="G마켓 산스 TTF Light"/>
              </a:rPr>
              <a:t>미션 시스템</a:t>
            </a:r>
          </a:p>
          <a:p>
            <a:pPr marL="342900" lvl="0" indent="-342900">
              <a:lnSpc>
                <a:spcPct val="150000"/>
              </a:lnSpc>
              <a:buFontTx/>
              <a:buChar char="-"/>
              <a:defRPr/>
            </a:pPr>
            <a:r>
              <a:rPr lang="en-US" altLang="ko-KR" sz="2000">
                <a:latin typeface="G마켓 산스 TTF Light"/>
                <a:ea typeface="G마켓 산스 TTF Light"/>
              </a:rPr>
              <a:t>UI</a:t>
            </a:r>
            <a:r>
              <a:rPr lang="ko-KR" altLang="en-US" sz="2000">
                <a:latin typeface="G마켓 산스 TTF Light"/>
                <a:ea typeface="G마켓 산스 TTF Light"/>
              </a:rPr>
              <a:t> </a:t>
            </a:r>
            <a:r>
              <a:rPr lang="en-US" altLang="ko-KR" sz="2000">
                <a:latin typeface="G마켓 산스 TTF Light"/>
                <a:ea typeface="G마켓 산스 TTF Light"/>
              </a:rPr>
              <a:t>:</a:t>
            </a:r>
            <a:r>
              <a:rPr lang="ko-KR" altLang="en-US" sz="2000">
                <a:latin typeface="G마켓 산스 TTF Light"/>
                <a:ea typeface="G마켓 산스 TTF Light"/>
              </a:rPr>
              <a:t> 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latin typeface="G마켓 산스 TTF Light"/>
                <a:ea typeface="G마켓 산스 TTF Light"/>
              </a:rPr>
              <a:t>네비게이션</a:t>
            </a:r>
            <a:r>
              <a:rPr lang="en-US" altLang="ko-KR" sz="2000">
                <a:latin typeface="G마켓 산스 TTF Light"/>
                <a:ea typeface="G마켓 산스 TTF Light"/>
              </a:rPr>
              <a:t>, </a:t>
            </a:r>
            <a:r>
              <a:rPr lang="ko-KR" altLang="en-US" sz="2000">
                <a:latin typeface="G마켓 산스 TTF Light"/>
                <a:ea typeface="G마켓 산스 TTF Light"/>
              </a:rPr>
              <a:t>레이더</a:t>
            </a:r>
          </a:p>
          <a:p>
            <a:pPr marL="342900" lvl="0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latin typeface="G마켓 산스 TTF Light"/>
                <a:ea typeface="G마켓 산스 TTF Light"/>
              </a:rPr>
              <a:t>이펙트</a:t>
            </a:r>
            <a:r>
              <a:rPr lang="en-US" altLang="ko-KR" sz="2000">
                <a:latin typeface="G마켓 산스 TTF Light"/>
                <a:ea typeface="G마켓 산스 TTF Light"/>
              </a:rPr>
              <a:t>(</a:t>
            </a:r>
            <a:r>
              <a:rPr lang="ko-KR" altLang="en-US" sz="2000">
                <a:latin typeface="G마켓 산스 TTF Light"/>
                <a:ea typeface="G마켓 산스 TTF Light"/>
              </a:rPr>
              <a:t>스프라이트</a:t>
            </a:r>
            <a:r>
              <a:rPr lang="en-US" altLang="ko-KR" sz="2000">
                <a:latin typeface="G마켓 산스 TTF Light"/>
                <a:ea typeface="G마켓 산스 TTF Light"/>
              </a:rPr>
              <a:t>, </a:t>
            </a:r>
            <a:r>
              <a:rPr lang="ko-KR" altLang="en-US" sz="2000">
                <a:latin typeface="G마켓 산스 TTF Light"/>
                <a:ea typeface="G마켓 산스 TTF Light"/>
              </a:rPr>
              <a:t>갓레이</a:t>
            </a:r>
            <a:r>
              <a:rPr lang="en-US" altLang="ko-KR" sz="2000">
                <a:latin typeface="G마켓 산스 TTF Light"/>
                <a:ea typeface="G마켓 산스 TTF Light"/>
              </a:rPr>
              <a:t>) </a:t>
            </a:r>
            <a:r>
              <a:rPr lang="ko-KR" altLang="en-US" sz="2000">
                <a:latin typeface="G마켓 산스 TTF Light"/>
                <a:ea typeface="G마켓 산스 TTF Light"/>
              </a:rPr>
              <a:t>진행중</a:t>
            </a:r>
            <a:endParaRPr lang="en-US" altLang="ko-KR" sz="2000">
              <a:latin typeface="G마켓 산스 TTF Light"/>
              <a:ea typeface="G마켓 산스 TTF Light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96049" y="2052256"/>
            <a:ext cx="6480810" cy="377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02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429</Words>
  <Application>Microsoft Office PowerPoint</Application>
  <PresentationFormat>와이드스크린</PresentationFormat>
  <Paragraphs>139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G마켓 산스 TTF Bold</vt:lpstr>
      <vt:lpstr>G마켓 산스 TTF Light</vt:lpstr>
      <vt:lpstr>G마켓 산스 TTF Medium</vt:lpstr>
      <vt:lpstr>맑은 고딕</vt:lpstr>
      <vt:lpstr>함초롬바탕</vt:lpstr>
      <vt:lpstr>Arial</vt:lpstr>
      <vt:lpstr>Montserrat Black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정하나(2020182038)</dc:creator>
  <cp:lastModifiedBy>정하나(2020182038)</cp:lastModifiedBy>
  <cp:revision>238</cp:revision>
  <dcterms:created xsi:type="dcterms:W3CDTF">2022-11-25T05:47:03Z</dcterms:created>
  <dcterms:modified xsi:type="dcterms:W3CDTF">2023-05-03T05:24:01Z</dcterms:modified>
  <cp:version/>
</cp:coreProperties>
</file>

<file path=docProps/thumbnail.jpeg>
</file>